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7" r:id="rId2"/>
    <p:sldId id="258" r:id="rId3"/>
    <p:sldId id="280" r:id="rId4"/>
    <p:sldId id="276" r:id="rId5"/>
    <p:sldId id="267" r:id="rId6"/>
    <p:sldId id="274" r:id="rId7"/>
    <p:sldId id="281" r:id="rId8"/>
    <p:sldId id="275" r:id="rId9"/>
    <p:sldId id="260" r:id="rId10"/>
    <p:sldId id="259" r:id="rId11"/>
    <p:sldId id="277" r:id="rId12"/>
    <p:sldId id="278" r:id="rId13"/>
    <p:sldId id="279" r:id="rId14"/>
    <p:sldId id="25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35"/>
    <p:restoredTop sz="93233"/>
  </p:normalViewPr>
  <p:slideViewPr>
    <p:cSldViewPr snapToGrid="0" snapToObjects="1">
      <p:cViewPr varScale="1">
        <p:scale>
          <a:sx n="61" d="100"/>
          <a:sy n="61" d="100"/>
        </p:scale>
        <p:origin x="8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png>
</file>

<file path=ppt/media/image11.png>
</file>

<file path=ppt/media/image12.png>
</file>

<file path=ppt/media/image13.tiff>
</file>

<file path=ppt/media/image14.jpe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jpeg>
</file>

<file path=ppt/media/image21.jpeg>
</file>

<file path=ppt/media/image22.png>
</file>

<file path=ppt/media/image23.png>
</file>

<file path=ppt/media/image24.jpeg>
</file>

<file path=ppt/media/image25.jpeg>
</file>

<file path=ppt/media/image3.png>
</file>

<file path=ppt/media/image4.tiff>
</file>

<file path=ppt/media/image5.tiff>
</file>

<file path=ppt/media/image6.tiff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8725B2-DE83-5C40-BEA2-6C13A36ECE36}" type="datetimeFigureOut">
              <a:rPr lang="en-US" smtClean="0"/>
              <a:t>5/30/21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C5643D-FE20-D24C-8F8E-49962807B0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6058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g3803b8d742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" name="Google Shape;104;g3803b8d742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g3803b8d742_0_1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5763182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1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489488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59846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03B535-8BA3-B449-B47F-33CB6C5CE2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6A6A82-1686-5A4D-A08D-93D798358C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D6AF79-CDF7-8B41-A74A-2F99265D44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2C171E-CFB2-EF4B-B0EC-1E6A03E4C8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EAE8CF-1CF2-F14E-9C5B-0A893C9BDF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418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CB00A6-A593-8741-AF17-7B81AAB073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F12794-6BB9-8840-BA87-3287ACE2C5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2F715A-B91D-B745-976D-83924B719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F61CE-12B5-5144-9485-633B5B1D0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E8F1C0-E444-6B46-83DD-E51E4E3B8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2614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4B32101-D07B-3D4F-9FDE-D13B11FE4E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895A363-A744-5E4C-999F-E71F2AC3ED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4EBC12-0D8F-FA4A-B109-A78292C98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C2A073-FE11-2F4F-A63C-80E5A0871E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1FE356-265C-CE44-8F83-363BFBE3C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3795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38694-1134-9043-A62D-A62D403AD8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72ECA3-D0E7-ED4A-81D0-C9CD3B6022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C53E1-C9AF-DD41-B93E-F2D0934A1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693298-B05F-3644-A372-926277B530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FC9859-B659-1146-B3F4-CD6738485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10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32900D-3E3E-1A45-960F-511C1267C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BD1670-493A-254B-8C5B-3E7B6C8F1C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24841C-B8AA-5F4E-8F5F-A832A9606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253088-1064-434C-8138-D84B1984FA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4E4DDA-B1E8-B249-9712-FBF78BE9E8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230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F79752-FAF1-4245-A0E8-9D1452E53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31323-8A6B-4B49-A028-F5DDC58F9C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186268-D816-A64B-A50F-896E1C3198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78BB5BF-12A0-0946-9930-4C251FF051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FE5FCE-9758-A540-A112-9E849DE42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C43295-7453-A240-A3B9-EEAFD6F52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788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871BC-3FB5-4A4D-B9D6-E1E60299B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C1132-08AE-5C4C-8489-C4E534195F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180A44-21D6-0B46-9AD1-EE3C3061D7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CB3EE1A-172A-604D-B034-54A6C568D76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010555C-941A-4A48-80C7-021CA9CC5A4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2AA563-0C4E-BA44-9FA8-F29E9A4D31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4D718B3-CB77-D948-80E0-54F72C6AE1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5588CE1-D781-DA4F-803E-95FB97B554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7433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32320-D72D-654C-A03B-C850DBA83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C3D9F0-C238-2742-8A14-DE45DACB22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C7B006-78E8-F341-AF5D-C7CF92A31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EB5E85-433C-1746-A0FE-0B389CD7FA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5474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8BB73DD-3766-D94F-985A-209A756C43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4ABA510-5EB4-074B-B005-D66DADC108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DE85A9-7CF0-4D42-A605-AFF42E709D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145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CB1D1-5171-BA4B-B97D-0FE348F62F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E6D13-25C7-2142-B772-40E8A1055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D94772-03FA-5449-A0CE-771EC67EA0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78E1F3-EE15-D843-839D-B0D244DD38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70BC6E-5DB2-894B-8E87-36D9FD80E2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010512-4F59-B84C-A845-55B1EB6E14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3372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0D666-BF9D-A44C-931A-07B5B7CE6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69C0C-76FC-E347-B7B6-163212F34D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C1B4AA4-8467-2940-8D20-95C2D475C2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0F5E368-FC1B-0E4B-8EAD-4EA7BEA89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30AE25-4A1B-3E4E-872B-C7527D566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176656-9586-6A4B-9A05-6C1A96D664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304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B264CC-4DDE-624E-8DDC-B1A88F4F39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06DD40-ADEB-B949-9C6F-5A8BD4D9D9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247A0D-0415-AA49-9833-09F74CDCA20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2A1071-B05F-6047-8262-674729FBA7C1}" type="datetimeFigureOut">
              <a:rPr lang="en-US" smtClean="0"/>
              <a:t>5/30/21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702EB7-59A9-0B47-B892-55CFCC0969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BA62F-6DD1-0B40-ACAD-2760DD0222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62B63B-1CA2-4040-95CE-F3862120367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874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4496C97-B753-924E-9AF8-FE6E25871AAF}"/>
              </a:ext>
            </a:extLst>
          </p:cNvPr>
          <p:cNvSpPr txBox="1"/>
          <p:nvPr/>
        </p:nvSpPr>
        <p:spPr>
          <a:xfrm>
            <a:off x="3212273" y="1329307"/>
            <a:ext cx="576744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When Do I Need </a:t>
            </a:r>
          </a:p>
          <a:p>
            <a:pPr algn="ctr"/>
            <a:r>
              <a:rPr lang="en-US" sz="4400" dirty="0"/>
              <a:t>to Use Deep Learning 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7E07127-8EE8-324F-8701-E0DEFE23D2D5}"/>
              </a:ext>
            </a:extLst>
          </p:cNvPr>
          <p:cNvSpPr txBox="1"/>
          <p:nvPr/>
        </p:nvSpPr>
        <p:spPr>
          <a:xfrm>
            <a:off x="2011382" y="3620479"/>
            <a:ext cx="816923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This will give a brief overview of when deep learning is used,</a:t>
            </a:r>
          </a:p>
          <a:p>
            <a:pPr algn="ctr"/>
            <a:r>
              <a:rPr lang="en-US" sz="2400" dirty="0"/>
              <a:t>and provide a discussion around when you actually need </a:t>
            </a:r>
          </a:p>
          <a:p>
            <a:pPr algn="ctr"/>
            <a:r>
              <a:rPr lang="en-US" sz="2400" dirty="0"/>
              <a:t>to build deep learning models from “scratch”</a:t>
            </a:r>
          </a:p>
        </p:txBody>
      </p:sp>
    </p:spTree>
    <p:extLst>
      <p:ext uri="{BB962C8B-B14F-4D97-AF65-F5344CB8AC3E}">
        <p14:creationId xmlns:p14="http://schemas.microsoft.com/office/powerpoint/2010/main" val="1089602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DDC151-30AC-9D4F-BE29-C0BD801CFD29}"/>
              </a:ext>
            </a:extLst>
          </p:cNvPr>
          <p:cNvSpPr txBox="1"/>
          <p:nvPr/>
        </p:nvSpPr>
        <p:spPr>
          <a:xfrm>
            <a:off x="129923" y="573097"/>
            <a:ext cx="565621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Since then we have seen tremendous growth and acceptance of </a:t>
            </a:r>
            <a:r>
              <a:rPr lang="en-US" sz="2000" b="1" dirty="0">
                <a:solidFill>
                  <a:srgbClr val="FF0000"/>
                </a:solidFill>
              </a:rPr>
              <a:t>Deep Learning</a:t>
            </a:r>
            <a:r>
              <a:rPr lang="en-US" sz="2000" dirty="0"/>
              <a:t> in many areas.</a:t>
            </a:r>
          </a:p>
          <a:p>
            <a:endParaRPr lang="en-US" sz="2000" dirty="0"/>
          </a:p>
          <a:p>
            <a:r>
              <a:rPr lang="en-US" sz="2000" dirty="0"/>
              <a:t>Especially in the area of "</a:t>
            </a:r>
            <a:r>
              <a:rPr lang="en-US" sz="2000" b="1" dirty="0">
                <a:solidFill>
                  <a:srgbClr val="FF0000"/>
                </a:solidFill>
              </a:rPr>
              <a:t>AI</a:t>
            </a:r>
            <a:r>
              <a:rPr lang="en-US" sz="2000" dirty="0"/>
              <a:t>" (Artificial Intelligence). 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rgbClr val="FF0000"/>
                </a:solidFill>
              </a:rPr>
              <a:t>AI</a:t>
            </a:r>
            <a:r>
              <a:rPr lang="en-US" sz="2000" dirty="0"/>
              <a:t> means using </a:t>
            </a:r>
            <a:r>
              <a:rPr lang="en-US" sz="2000" b="1" dirty="0">
                <a:solidFill>
                  <a:srgbClr val="FF0000"/>
                </a:solidFill>
              </a:rPr>
              <a:t>Deep Learning</a:t>
            </a:r>
            <a:r>
              <a:rPr lang="en-US" sz="2000" dirty="0"/>
              <a:t> techniques to perform operations which usually are associated with human-level intelligence. Like playing games or driving cars.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29C3134-A030-554C-8172-BCA9822A707E}"/>
              </a:ext>
            </a:extLst>
          </p:cNvPr>
          <p:cNvSpPr txBox="1"/>
          <p:nvPr/>
        </p:nvSpPr>
        <p:spPr>
          <a:xfrm>
            <a:off x="4892218" y="3656656"/>
            <a:ext cx="7266833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Many classes of DL systems were developed, like: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CNN</a:t>
            </a:r>
            <a:r>
              <a:rPr lang="en-US" sz="2000" dirty="0"/>
              <a:t> (Convolutional Neural Network),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RNN</a:t>
            </a:r>
            <a:r>
              <a:rPr lang="en-US" sz="2000" dirty="0"/>
              <a:t> (Recurrent Neural Network),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LSTM</a:t>
            </a:r>
            <a:r>
              <a:rPr lang="en-US" sz="2000" dirty="0"/>
              <a:t> (Long Short-Term Memory),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GRU</a:t>
            </a:r>
            <a:r>
              <a:rPr lang="en-US" sz="2000" dirty="0"/>
              <a:t> (Gated Recurrent Unit),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GAN</a:t>
            </a:r>
            <a:r>
              <a:rPr lang="en-US" sz="2000" dirty="0"/>
              <a:t> (Generative Adversarial Network),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BERT</a:t>
            </a:r>
            <a:r>
              <a:rPr lang="en-US" sz="2000" dirty="0"/>
              <a:t> (Bidirectional Encoder Representations from Transformers),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FF0000"/>
                </a:solidFill>
              </a:rPr>
              <a:t>RL</a:t>
            </a:r>
            <a:r>
              <a:rPr lang="en-US" sz="2000" dirty="0"/>
              <a:t> (Reinforcement Learning),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and many others.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562E6A-3EF5-F94C-A837-DAF2B19AAD66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143665" y="573097"/>
            <a:ext cx="4123765" cy="15464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1238C30-C939-1648-9557-7F4551751666}"/>
              </a:ext>
            </a:extLst>
          </p:cNvPr>
          <p:cNvSpPr txBox="1"/>
          <p:nvPr/>
        </p:nvSpPr>
        <p:spPr>
          <a:xfrm>
            <a:off x="428096" y="5300418"/>
            <a:ext cx="25299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GPT-3 Language Model</a:t>
            </a:r>
          </a:p>
          <a:p>
            <a:pPr algn="ctr"/>
            <a:r>
              <a:rPr lang="en-US" dirty="0"/>
              <a:t>175 Billion Parameters</a:t>
            </a:r>
          </a:p>
        </p:txBody>
      </p:sp>
      <p:pic>
        <p:nvPicPr>
          <p:cNvPr id="1028" name="Picture 4" descr="The First Travel Interview with OpenAI GPT-3 | Tiny Trips">
            <a:extLst>
              <a:ext uri="{FF2B5EF4-FFF2-40B4-BE49-F238E27FC236}">
                <a16:creationId xmlns:a16="http://schemas.microsoft.com/office/drawing/2014/main" id="{04A9603F-A22E-7E4A-9D1F-48F954C2AAA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27647" y="4720597"/>
            <a:ext cx="1906119" cy="579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08251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DDC151-30AC-9D4F-BE29-C0BD801CFD29}"/>
              </a:ext>
            </a:extLst>
          </p:cNvPr>
          <p:cNvSpPr txBox="1"/>
          <p:nvPr/>
        </p:nvSpPr>
        <p:spPr>
          <a:xfrm>
            <a:off x="93664" y="366956"/>
            <a:ext cx="6455417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All major clouds and many 3rd party vendors nowadays provide many kinds of pre-trained Deep Learning models as well as infrastructure to use them. </a:t>
            </a:r>
          </a:p>
          <a:p>
            <a:endParaRPr lang="en-US" sz="2000" dirty="0"/>
          </a:p>
          <a:p>
            <a:r>
              <a:rPr lang="en-US" sz="2000" dirty="0"/>
              <a:t>You can use them "as is" (Cognitive Services).</a:t>
            </a:r>
          </a:p>
          <a:p>
            <a:endParaRPr lang="en-US" sz="2000" dirty="0"/>
          </a:p>
          <a:p>
            <a:r>
              <a:rPr lang="en-US" sz="2000" dirty="0"/>
              <a:t>Or you can fine-tune the models by additionally training on your own data ("Transfer Learning"). </a:t>
            </a:r>
          </a:p>
          <a:p>
            <a:endParaRPr lang="en-US" sz="2000" dirty="0"/>
          </a:p>
          <a:p>
            <a:endParaRPr lang="en-US" sz="2000" dirty="0"/>
          </a:p>
          <a:p>
            <a:r>
              <a:rPr lang="en-US" sz="2000" dirty="0"/>
              <a:t>Wide availability of pretrained models made Deep Learning affordable and practical for many cases.</a:t>
            </a:r>
          </a:p>
          <a:p>
            <a:endParaRPr lang="en-US" sz="2000" dirty="0"/>
          </a:p>
          <a:p>
            <a:r>
              <a:rPr lang="en-US" sz="2000" dirty="0"/>
              <a:t>Typical examples are tasks like speech-to-text, translation, chat-bots, image classification, or anomaly detection.</a:t>
            </a:r>
          </a:p>
          <a:p>
            <a:endParaRPr lang="en-US" sz="2000" dirty="0"/>
          </a:p>
          <a:p>
            <a:r>
              <a:rPr lang="en-US" sz="2000" dirty="0"/>
              <a:t>In most cases there is no need in doing "heavy lifting" of designing and training a Deep Learning model from scratch.</a:t>
            </a:r>
          </a:p>
        </p:txBody>
      </p:sp>
      <p:pic>
        <p:nvPicPr>
          <p:cNvPr id="2050" name="Picture 2" descr="Transfer learning. Transfer learning is process of taking pretrained... |  Download Scientific Diagram">
            <a:extLst>
              <a:ext uri="{FF2B5EF4-FFF2-40B4-BE49-F238E27FC236}">
                <a16:creationId xmlns:a16="http://schemas.microsoft.com/office/drawing/2014/main" id="{55477CEB-4DEA-9043-89D1-EB194B62F2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446017" y="2656702"/>
            <a:ext cx="4392827" cy="4034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Sentiment analysis and text mining using Azure Cognitive Services | by Caio  Moreno | Medium">
            <a:extLst>
              <a:ext uri="{FF2B5EF4-FFF2-40B4-BE49-F238E27FC236}">
                <a16:creationId xmlns:a16="http://schemas.microsoft.com/office/drawing/2014/main" id="{602D8768-B9BB-5F4B-BE8A-BC83BFCCD4D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 bwMode="auto">
          <a:xfrm>
            <a:off x="7833373" y="737067"/>
            <a:ext cx="2229579" cy="1113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A9FD5AA8-FD4D-AC47-9F85-906AF81B2912}"/>
              </a:ext>
            </a:extLst>
          </p:cNvPr>
          <p:cNvSpPr/>
          <p:nvPr/>
        </p:nvSpPr>
        <p:spPr>
          <a:xfrm rot="21185616">
            <a:off x="5857102" y="1562460"/>
            <a:ext cx="1383957" cy="247135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31B3962B-8469-0841-96AB-B0E48AE0A27A}"/>
              </a:ext>
            </a:extLst>
          </p:cNvPr>
          <p:cNvSpPr/>
          <p:nvPr/>
        </p:nvSpPr>
        <p:spPr>
          <a:xfrm rot="681347">
            <a:off x="5858048" y="2790534"/>
            <a:ext cx="1383957" cy="247135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4790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1895AC8-AFE1-C046-A8B8-D955909B59F2}"/>
              </a:ext>
            </a:extLst>
          </p:cNvPr>
          <p:cNvSpPr txBox="1"/>
          <p:nvPr/>
        </p:nvSpPr>
        <p:spPr>
          <a:xfrm>
            <a:off x="181534" y="2350168"/>
            <a:ext cx="8081932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Note that most of the common Data Science tasks do not even require developing custom Deep Learning models at all. 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Most common data format is </a:t>
            </a:r>
            <a:r>
              <a:rPr lang="en-US" sz="20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tabular data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(Excel, Relational Databases). Typical tasks may include predictive analytics, forecasting, trends, investments, optimization of business processes, recommender systems.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These tasks usually can be easily solved using "classical" Machine Learning methods like regression (Linear, Logistic) or Ensemble Decision Trees (Random Forest or Boosted Trees).</a:t>
            </a:r>
          </a:p>
        </p:txBody>
      </p:sp>
      <p:pic>
        <p:nvPicPr>
          <p:cNvPr id="3074" name="Picture 2" descr="Further processed tabular data as distinct columns with concepts and... |  Download Scientific Diagram">
            <a:extLst>
              <a:ext uri="{FF2B5EF4-FFF2-40B4-BE49-F238E27FC236}">
                <a16:creationId xmlns:a16="http://schemas.microsoft.com/office/drawing/2014/main" id="{69EC0651-AA45-CA4A-ABF8-75B72A4CDD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314285" y="404084"/>
            <a:ext cx="4119447" cy="15532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Linear regression - Wikipedia">
            <a:extLst>
              <a:ext uri="{FF2B5EF4-FFF2-40B4-BE49-F238E27FC236}">
                <a16:creationId xmlns:a16="http://schemas.microsoft.com/office/drawing/2014/main" id="{DF97A410-FEA7-1E4F-8DDA-0F8F1CD05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737599" y="2080172"/>
            <a:ext cx="2290733" cy="1518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8" name="Picture 6" descr="Ensemble Models: Bagging &amp; Boosting | by Rosaria Silipo | Analytics Vidhya  | Medium">
            <a:extLst>
              <a:ext uri="{FF2B5EF4-FFF2-40B4-BE49-F238E27FC236}">
                <a16:creationId xmlns:a16="http://schemas.microsoft.com/office/drawing/2014/main" id="{C7D53C0C-BEF2-B446-85AF-D2C75E8E635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737599" y="4165600"/>
            <a:ext cx="2452012" cy="24407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74BA421-9BDF-D04A-B23B-A08077EAE173}"/>
              </a:ext>
            </a:extLst>
          </p:cNvPr>
          <p:cNvSpPr txBox="1"/>
          <p:nvPr/>
        </p:nvSpPr>
        <p:spPr>
          <a:xfrm>
            <a:off x="0" y="0"/>
            <a:ext cx="232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Tabular Data</a:t>
            </a:r>
          </a:p>
        </p:txBody>
      </p:sp>
    </p:spTree>
    <p:extLst>
      <p:ext uri="{BB962C8B-B14F-4D97-AF65-F5344CB8AC3E}">
        <p14:creationId xmlns:p14="http://schemas.microsoft.com/office/powerpoint/2010/main" val="1216731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1895AC8-AFE1-C046-A8B8-D955909B59F2}"/>
              </a:ext>
            </a:extLst>
          </p:cNvPr>
          <p:cNvSpPr txBox="1"/>
          <p:nvPr/>
        </p:nvSpPr>
        <p:spPr>
          <a:xfrm>
            <a:off x="205750" y="199002"/>
            <a:ext cx="7489265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Other common tasks can be solved using  cloud </a:t>
            </a:r>
            <a:r>
              <a:rPr lang="en-US" sz="2000" b="1" dirty="0">
                <a:solidFill>
                  <a:srgbClr val="FF0000"/>
                </a:solidFill>
              </a:rPr>
              <a:t>Cognitive Services</a:t>
            </a:r>
            <a:r>
              <a:rPr lang="en-US" sz="2000" dirty="0"/>
              <a:t>. </a:t>
            </a:r>
          </a:p>
          <a:p>
            <a:r>
              <a:rPr lang="en-US" sz="2000" dirty="0"/>
              <a:t>Typical tasks may be face recognition, speech to text conversion, NLP (Natural Language Processing), customer service chatbots.</a:t>
            </a:r>
          </a:p>
          <a:p>
            <a:endParaRPr lang="en-US" sz="2000" dirty="0"/>
          </a:p>
          <a:p>
            <a:r>
              <a:rPr lang="en-US" sz="2000" b="1" dirty="0">
                <a:solidFill>
                  <a:srgbClr val="FF0000"/>
                </a:solidFill>
              </a:rPr>
              <a:t>Cognitive services tend to be costly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dirty="0"/>
              <a:t>In these cases it is often recommended to use open-source tools on Linux servers.  Cloud can be still used for fast prototyping of the model. </a:t>
            </a:r>
          </a:p>
          <a:p>
            <a:endParaRPr lang="en-US" sz="2000" dirty="0"/>
          </a:p>
          <a:p>
            <a:r>
              <a:rPr lang="en-US" sz="2000" dirty="0"/>
              <a:t>To further decrease the cost it is recommended to use a </a:t>
            </a:r>
            <a:r>
              <a:rPr lang="en-US" sz="2000" b="1" dirty="0">
                <a:solidFill>
                  <a:srgbClr val="FF0000"/>
                </a:solidFill>
              </a:rPr>
              <a:t>Private Cloud with GPU-enabled servers</a:t>
            </a:r>
            <a:r>
              <a:rPr lang="en-US" sz="2000" dirty="0"/>
              <a:t> running some open-source Machine Learning Software, like </a:t>
            </a:r>
            <a:r>
              <a:rPr lang="en-US" sz="2000" dirty="0" err="1"/>
              <a:t>KubeFlow</a:t>
            </a:r>
            <a:r>
              <a:rPr lang="en-US" sz="2000" dirty="0"/>
              <a:t>, TensorFlow, Scikit-Learn, </a:t>
            </a:r>
            <a:r>
              <a:rPr lang="en-US" sz="2000" dirty="0" err="1"/>
              <a:t>PyTorch</a:t>
            </a:r>
            <a:r>
              <a:rPr lang="en-US" sz="2000" dirty="0"/>
              <a:t>, etc.</a:t>
            </a:r>
          </a:p>
          <a:p>
            <a:endParaRPr lang="en-US" sz="2000" dirty="0"/>
          </a:p>
          <a:p>
            <a:r>
              <a:rPr lang="en-US" sz="2000" dirty="0"/>
              <a:t>Note that there are also certain areas where custom models may be still required. Examples may be related to detection of something.</a:t>
            </a:r>
          </a:p>
          <a:p>
            <a:r>
              <a:rPr lang="en-US" sz="2000" dirty="0"/>
              <a:t>For example, detection of defects in manufacturing, fraud detection, anomaly detection. In most of these cases it is possible to use pre-trained models, which makes training/re-training the models cheap and fast.</a:t>
            </a:r>
          </a:p>
        </p:txBody>
      </p:sp>
      <p:pic>
        <p:nvPicPr>
          <p:cNvPr id="4098" name="Picture 2" descr="The Differences Between GPU vs CPU In Website Servers | Liquid Web">
            <a:extLst>
              <a:ext uri="{FF2B5EF4-FFF2-40B4-BE49-F238E27FC236}">
                <a16:creationId xmlns:a16="http://schemas.microsoft.com/office/drawing/2014/main" id="{F0E67E64-A9D7-454F-A478-04142710C1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520263" y="3596470"/>
            <a:ext cx="3594100" cy="2260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Counting the cost: Why are certifications so expensive? - CertMag">
            <a:extLst>
              <a:ext uri="{FF2B5EF4-FFF2-40B4-BE49-F238E27FC236}">
                <a16:creationId xmlns:a16="http://schemas.microsoft.com/office/drawing/2014/main" id="{404BCC58-F95D-8047-9A21-9B0E2B2346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8664952" y="739393"/>
            <a:ext cx="2075695" cy="1346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ight Arrow 5">
            <a:extLst>
              <a:ext uri="{FF2B5EF4-FFF2-40B4-BE49-F238E27FC236}">
                <a16:creationId xmlns:a16="http://schemas.microsoft.com/office/drawing/2014/main" id="{E7B15F87-40DC-804F-87E4-D55F19B35D1A}"/>
              </a:ext>
            </a:extLst>
          </p:cNvPr>
          <p:cNvSpPr/>
          <p:nvPr/>
        </p:nvSpPr>
        <p:spPr>
          <a:xfrm rot="21185616">
            <a:off x="7415928" y="1415648"/>
            <a:ext cx="793155" cy="318698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B5121B58-2ACA-054E-97B0-3B18985D80D5}"/>
              </a:ext>
            </a:extLst>
          </p:cNvPr>
          <p:cNvSpPr/>
          <p:nvPr/>
        </p:nvSpPr>
        <p:spPr>
          <a:xfrm rot="903177">
            <a:off x="7590402" y="3894714"/>
            <a:ext cx="739578" cy="281843"/>
          </a:xfrm>
          <a:prstGeom prst="rightArrow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14395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FBBCA25-A6F0-2540-9845-5688132F469F}"/>
              </a:ext>
            </a:extLst>
          </p:cNvPr>
          <p:cNvSpPr txBox="1"/>
          <p:nvPr/>
        </p:nvSpPr>
        <p:spPr>
          <a:xfrm>
            <a:off x="1373075" y="394921"/>
            <a:ext cx="264603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4A8894-A870-7C4D-9ABF-CA22CD98829E}"/>
              </a:ext>
            </a:extLst>
          </p:cNvPr>
          <p:cNvSpPr txBox="1"/>
          <p:nvPr/>
        </p:nvSpPr>
        <p:spPr>
          <a:xfrm>
            <a:off x="2696090" y="1569432"/>
            <a:ext cx="8770385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Most of Data Science tasks are based on Tabular Data and don't require Deep Learning.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Many of complex tasks were already solved and available for you on major clouds (Google Translate, Azure Cognitive Services, etc.) – although these solutions tend to be costly.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some tasks when Deep Learning is needed, it can be prototyped very fast on major clouds using pre-trained models and transfer learning.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For cost savings, the Deep Learning models can be moved to a private cloud.</a:t>
            </a:r>
          </a:p>
        </p:txBody>
      </p:sp>
      <p:pic>
        <p:nvPicPr>
          <p:cNvPr id="5" name="Picture 2" descr="Sentiment analysis and text mining using Azure Cognitive Services | by Caio  Moreno | Medium">
            <a:extLst>
              <a:ext uri="{FF2B5EF4-FFF2-40B4-BE49-F238E27FC236}">
                <a16:creationId xmlns:a16="http://schemas.microsoft.com/office/drawing/2014/main" id="{3D75D6E0-BA24-BB44-98BE-FA52B7ED8C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 bwMode="auto">
          <a:xfrm>
            <a:off x="565456" y="2992393"/>
            <a:ext cx="1615237" cy="8064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Python for Business: Working with Tabular Data">
            <a:extLst>
              <a:ext uri="{FF2B5EF4-FFF2-40B4-BE49-F238E27FC236}">
                <a16:creationId xmlns:a16="http://schemas.microsoft.com/office/drawing/2014/main" id="{2661BF96-7F60-BF4A-8946-471F2481BB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65455" y="1398156"/>
            <a:ext cx="1615237" cy="977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ypes of Cloud Computing: Private, Public, and Hybrid Clouds | Technology  Services - University of Illinois at Urbana-Champaign">
            <a:extLst>
              <a:ext uri="{FF2B5EF4-FFF2-40B4-BE49-F238E27FC236}">
                <a16:creationId xmlns:a16="http://schemas.microsoft.com/office/drawing/2014/main" id="{50B82BEB-582A-2740-AB30-CC4A1CBFB3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55871" y="4235596"/>
            <a:ext cx="1424821" cy="832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6" descr="Types of Cloud Computing: Private, Public, and Hybrid Clouds | Technology  Services - University of Illinois at Urbana-Champaign">
            <a:extLst>
              <a:ext uri="{FF2B5EF4-FFF2-40B4-BE49-F238E27FC236}">
                <a16:creationId xmlns:a16="http://schemas.microsoft.com/office/drawing/2014/main" id="{43FA03B0-AE2D-ED4D-8CBC-AE020D71866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805558" y="5630623"/>
            <a:ext cx="1325446" cy="8324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3175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DDC151-30AC-9D4F-BE29-C0BD801CFD29}"/>
              </a:ext>
            </a:extLst>
          </p:cNvPr>
          <p:cNvSpPr txBox="1"/>
          <p:nvPr/>
        </p:nvSpPr>
        <p:spPr>
          <a:xfrm>
            <a:off x="170121" y="182691"/>
            <a:ext cx="11865935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“Deep Learning”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are modern methods of creating </a:t>
            </a:r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 Systems.</a:t>
            </a:r>
          </a:p>
          <a:p>
            <a:pPr algn="ctr"/>
            <a:endParaRPr lang="en-US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Machine Learning 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Systems  =  </a:t>
            </a:r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Prediction Machines</a:t>
            </a:r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ctr"/>
            <a:endParaRPr lang="en-US" sz="8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800" b="1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b="1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Deep Learning (DL) takes its name from Deep Neural Networks.</a:t>
            </a:r>
          </a:p>
          <a:p>
            <a:pPr algn="ctr"/>
            <a:endParaRPr lang="en-US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endParaRPr lang="en-US" sz="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24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Artificial Neural Networks were inspired</a:t>
            </a:r>
          </a:p>
          <a:p>
            <a:pPr algn="ctr"/>
            <a:r>
              <a:rPr lang="en-US" sz="24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by progress in brain research and were discussed since 1950s.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6E43E2B-FCBE-6D4B-A370-D9BC6EC31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3513009"/>
            <a:ext cx="10160000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7336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/>
        </p:nvSpPr>
        <p:spPr>
          <a:xfrm>
            <a:off x="0" y="796159"/>
            <a:ext cx="12192000" cy="1797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Recent breakthroughs in DL methods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made them practical </a:t>
            </a:r>
            <a:endParaRPr sz="3200" b="1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(effective, affordable, and easy).</a:t>
            </a:r>
            <a:endParaRPr sz="3200" b="1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6"/>
          <p:cNvSpPr txBox="1"/>
          <p:nvPr/>
        </p:nvSpPr>
        <p:spPr>
          <a:xfrm>
            <a:off x="489116" y="3069852"/>
            <a:ext cx="11213768" cy="2388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Instead of software engineers manually coding </a:t>
            </a:r>
            <a:r>
              <a:rPr lang="en-US" sz="2400" b="1" dirty="0">
                <a:solidFill>
                  <a:srgbClr val="0000FF"/>
                </a:solidFill>
                <a:latin typeface="+mn-lt"/>
                <a:ea typeface="Calibri"/>
                <a:cs typeface="Calibri"/>
                <a:sym typeface="Calibri"/>
              </a:rPr>
              <a:t>if/else</a:t>
            </a:r>
            <a:r>
              <a:rPr lang="en-US" sz="24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logic,</a:t>
            </a:r>
            <a:endParaRPr sz="240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4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DL algorithms can train networks equivalent to millions or billions of </a:t>
            </a:r>
            <a:r>
              <a:rPr lang="en-US" sz="2400" b="1" dirty="0">
                <a:solidFill>
                  <a:srgbClr val="0000FF"/>
                </a:solidFill>
                <a:latin typeface="+mn-lt"/>
                <a:ea typeface="Calibri"/>
                <a:cs typeface="Calibri"/>
                <a:sym typeface="Calibri"/>
              </a:rPr>
              <a:t>if/else</a:t>
            </a:r>
            <a:r>
              <a:rPr lang="en-US" sz="24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-s.</a:t>
            </a:r>
            <a:endParaRPr sz="240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(Record of year 2020 – 175 </a:t>
            </a:r>
            <a:r>
              <a:rPr lang="en-US" sz="2400" dirty="0" err="1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Bln</a:t>
            </a:r>
            <a:r>
              <a:rPr lang="en-US" sz="24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 nodes).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+mn-lt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Nowadays you can choose from a variety of pre-trained / pre-configured networks on the cloud.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DDC151-30AC-9D4F-BE29-C0BD801CFD29}"/>
              </a:ext>
            </a:extLst>
          </p:cNvPr>
          <p:cNvSpPr txBox="1"/>
          <p:nvPr/>
        </p:nvSpPr>
        <p:spPr>
          <a:xfrm>
            <a:off x="148166" y="155814"/>
            <a:ext cx="33316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Single Layer Perceptron</a:t>
            </a:r>
          </a:p>
        </p:txBody>
      </p:sp>
      <p:sp>
        <p:nvSpPr>
          <p:cNvPr id="4" name="Google Shape;88;p13">
            <a:extLst>
              <a:ext uri="{FF2B5EF4-FFF2-40B4-BE49-F238E27FC236}">
                <a16:creationId xmlns:a16="http://schemas.microsoft.com/office/drawing/2014/main" id="{0DA275E9-BA93-9044-B644-4E3EC7E45189}"/>
              </a:ext>
            </a:extLst>
          </p:cNvPr>
          <p:cNvSpPr txBox="1"/>
          <p:nvPr/>
        </p:nvSpPr>
        <p:spPr>
          <a:xfrm>
            <a:off x="5408225" y="4677024"/>
            <a:ext cx="5479582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i="0" u="none" strike="noStrike" cap="none" dirty="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Single-Layer Perceptron - 1957</a:t>
            </a:r>
            <a:endParaRPr sz="3200" b="1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89;p13">
            <a:extLst>
              <a:ext uri="{FF2B5EF4-FFF2-40B4-BE49-F238E27FC236}">
                <a16:creationId xmlns:a16="http://schemas.microsoft.com/office/drawing/2014/main" id="{8CED0A73-69F6-4940-B340-E3DD4E205CA7}"/>
              </a:ext>
            </a:extLst>
          </p:cNvPr>
          <p:cNvSpPr txBox="1"/>
          <p:nvPr/>
        </p:nvSpPr>
        <p:spPr>
          <a:xfrm>
            <a:off x="948123" y="3851042"/>
            <a:ext cx="2518834" cy="8259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Frank Rosenblatt</a:t>
            </a:r>
            <a:endParaRPr sz="2400"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(1928-1971)</a:t>
            </a: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6" name="Google Shape;91;p13">
            <a:extLst>
              <a:ext uri="{FF2B5EF4-FFF2-40B4-BE49-F238E27FC236}">
                <a16:creationId xmlns:a16="http://schemas.microsoft.com/office/drawing/2014/main" id="{283A4CCE-3D7C-4341-A11B-6830C9C68BB7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51740" y="1217474"/>
            <a:ext cx="1955800" cy="25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93;p13">
            <a:extLst>
              <a:ext uri="{FF2B5EF4-FFF2-40B4-BE49-F238E27FC236}">
                <a16:creationId xmlns:a16="http://schemas.microsoft.com/office/drawing/2014/main" id="{8EAC6BD5-6B22-104C-BDEC-89C87448A7E7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264618" y="1215468"/>
            <a:ext cx="6256541" cy="3455105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Google Shape;94;p13">
            <a:extLst>
              <a:ext uri="{FF2B5EF4-FFF2-40B4-BE49-F238E27FC236}">
                <a16:creationId xmlns:a16="http://schemas.microsoft.com/office/drawing/2014/main" id="{25F9A6AE-92CB-1B49-BB0E-1C07DA1A8683}"/>
              </a:ext>
            </a:extLst>
          </p:cNvPr>
          <p:cNvSpPr txBox="1"/>
          <p:nvPr/>
        </p:nvSpPr>
        <p:spPr>
          <a:xfrm>
            <a:off x="5408225" y="5288688"/>
            <a:ext cx="5733582" cy="809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The machine was connected to a camera that used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20×20 photocells to produce a 400-pixel image.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4A532ED-71BF-D146-B15D-9E7ABA90D5D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317933" y="1215468"/>
            <a:ext cx="1891725" cy="2542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005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996A18-9934-B54A-A958-8DCD719A9C28}"/>
              </a:ext>
            </a:extLst>
          </p:cNvPr>
          <p:cNvSpPr txBox="1"/>
          <p:nvPr/>
        </p:nvSpPr>
        <p:spPr>
          <a:xfrm>
            <a:off x="7248654" y="363068"/>
            <a:ext cx="35500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Deep Network</a:t>
            </a:r>
          </a:p>
          <a:p>
            <a:pPr algn="ctr"/>
            <a:r>
              <a:rPr lang="en-US" sz="2400" b="1" dirty="0"/>
              <a:t>Multilayer Perceptron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56D3D10-8290-C149-8F45-D90D23C0307E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10835" y="1493794"/>
            <a:ext cx="6025661" cy="510871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BA06B1B-A201-304B-9D93-0EA0D66B46A8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63071" y="2433918"/>
            <a:ext cx="4174573" cy="3264274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EA0945E-8BF3-C34F-A76C-406DA4F048D1}"/>
              </a:ext>
            </a:extLst>
          </p:cNvPr>
          <p:cNvSpPr txBox="1"/>
          <p:nvPr/>
        </p:nvSpPr>
        <p:spPr>
          <a:xfrm>
            <a:off x="796364" y="363068"/>
            <a:ext cx="291801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Perceptron</a:t>
            </a:r>
          </a:p>
          <a:p>
            <a:r>
              <a:rPr lang="en-US" sz="2400" b="1" dirty="0"/>
              <a:t>(Single Layer)</a:t>
            </a:r>
          </a:p>
        </p:txBody>
      </p:sp>
    </p:spTree>
    <p:extLst>
      <p:ext uri="{BB962C8B-B14F-4D97-AF65-F5344CB8AC3E}">
        <p14:creationId xmlns:p14="http://schemas.microsoft.com/office/powerpoint/2010/main" val="32237110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1"/>
          <p:cNvSpPr txBox="1"/>
          <p:nvPr/>
        </p:nvSpPr>
        <p:spPr>
          <a:xfrm>
            <a:off x="144384" y="63284"/>
            <a:ext cx="11798799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Neural Networks Leverage “Multiplicative” Complexity</a:t>
            </a:r>
            <a:endParaRPr sz="2800" dirty="0">
              <a:latin typeface="+mn-lt"/>
            </a:endParaRPr>
          </a:p>
        </p:txBody>
      </p:sp>
      <p:sp>
        <p:nvSpPr>
          <p:cNvPr id="189" name="Google Shape;189;p21"/>
          <p:cNvSpPr/>
          <p:nvPr/>
        </p:nvSpPr>
        <p:spPr>
          <a:xfrm>
            <a:off x="256666" y="1484448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21"/>
          <p:cNvSpPr/>
          <p:nvPr/>
        </p:nvSpPr>
        <p:spPr>
          <a:xfrm>
            <a:off x="256666" y="2126132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21"/>
          <p:cNvSpPr/>
          <p:nvPr/>
        </p:nvSpPr>
        <p:spPr>
          <a:xfrm>
            <a:off x="264687" y="2775837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2" name="Google Shape;192;p21"/>
          <p:cNvSpPr/>
          <p:nvPr/>
        </p:nvSpPr>
        <p:spPr>
          <a:xfrm>
            <a:off x="264687" y="3417521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3" name="Google Shape;193;p21"/>
          <p:cNvSpPr/>
          <p:nvPr/>
        </p:nvSpPr>
        <p:spPr>
          <a:xfrm>
            <a:off x="248646" y="4059206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21"/>
          <p:cNvSpPr/>
          <p:nvPr/>
        </p:nvSpPr>
        <p:spPr>
          <a:xfrm>
            <a:off x="248646" y="4700890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5" name="Google Shape;195;p21"/>
          <p:cNvSpPr/>
          <p:nvPr/>
        </p:nvSpPr>
        <p:spPr>
          <a:xfrm>
            <a:off x="256667" y="5350595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p21"/>
          <p:cNvSpPr/>
          <p:nvPr/>
        </p:nvSpPr>
        <p:spPr>
          <a:xfrm>
            <a:off x="256667" y="5992279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p21"/>
          <p:cNvSpPr/>
          <p:nvPr/>
        </p:nvSpPr>
        <p:spPr>
          <a:xfrm>
            <a:off x="922412" y="2150192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21"/>
          <p:cNvSpPr/>
          <p:nvPr/>
        </p:nvSpPr>
        <p:spPr>
          <a:xfrm>
            <a:off x="922412" y="2791876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p21"/>
          <p:cNvSpPr/>
          <p:nvPr/>
        </p:nvSpPr>
        <p:spPr>
          <a:xfrm>
            <a:off x="914391" y="3441581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p21"/>
          <p:cNvSpPr/>
          <p:nvPr/>
        </p:nvSpPr>
        <p:spPr>
          <a:xfrm>
            <a:off x="914391" y="4083265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1" name="Google Shape;201;p21"/>
          <p:cNvSpPr/>
          <p:nvPr/>
        </p:nvSpPr>
        <p:spPr>
          <a:xfrm>
            <a:off x="914392" y="4724950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2" name="Google Shape;202;p21"/>
          <p:cNvSpPr/>
          <p:nvPr/>
        </p:nvSpPr>
        <p:spPr>
          <a:xfrm>
            <a:off x="914392" y="5366634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3" name="Google Shape;203;p21"/>
          <p:cNvSpPr/>
          <p:nvPr/>
        </p:nvSpPr>
        <p:spPr>
          <a:xfrm>
            <a:off x="922413" y="6016339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p21"/>
          <p:cNvSpPr/>
          <p:nvPr/>
        </p:nvSpPr>
        <p:spPr>
          <a:xfrm>
            <a:off x="914388" y="1500494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5" name="Google Shape;205;p21"/>
          <p:cNvSpPr/>
          <p:nvPr/>
        </p:nvSpPr>
        <p:spPr>
          <a:xfrm>
            <a:off x="1548058" y="1492470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6" name="Google Shape;206;p21"/>
          <p:cNvSpPr/>
          <p:nvPr/>
        </p:nvSpPr>
        <p:spPr>
          <a:xfrm>
            <a:off x="1548058" y="2134154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1"/>
          <p:cNvSpPr/>
          <p:nvPr/>
        </p:nvSpPr>
        <p:spPr>
          <a:xfrm>
            <a:off x="1556079" y="2783859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p21"/>
          <p:cNvSpPr/>
          <p:nvPr/>
        </p:nvSpPr>
        <p:spPr>
          <a:xfrm>
            <a:off x="1556079" y="3425543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9" name="Google Shape;209;p21"/>
          <p:cNvSpPr/>
          <p:nvPr/>
        </p:nvSpPr>
        <p:spPr>
          <a:xfrm>
            <a:off x="1556080" y="4067228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0" name="Google Shape;210;p21"/>
          <p:cNvSpPr/>
          <p:nvPr/>
        </p:nvSpPr>
        <p:spPr>
          <a:xfrm>
            <a:off x="1556080" y="4708912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1" name="Google Shape;211;p21"/>
          <p:cNvSpPr/>
          <p:nvPr/>
        </p:nvSpPr>
        <p:spPr>
          <a:xfrm>
            <a:off x="1548059" y="5358617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p21"/>
          <p:cNvSpPr/>
          <p:nvPr/>
        </p:nvSpPr>
        <p:spPr>
          <a:xfrm>
            <a:off x="1548059" y="6000301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21"/>
          <p:cNvSpPr/>
          <p:nvPr/>
        </p:nvSpPr>
        <p:spPr>
          <a:xfrm>
            <a:off x="2213804" y="2158214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4" name="Google Shape;214;p21"/>
          <p:cNvSpPr/>
          <p:nvPr/>
        </p:nvSpPr>
        <p:spPr>
          <a:xfrm>
            <a:off x="2213804" y="2799898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5" name="Google Shape;215;p21"/>
          <p:cNvSpPr/>
          <p:nvPr/>
        </p:nvSpPr>
        <p:spPr>
          <a:xfrm>
            <a:off x="2205783" y="3449603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21"/>
          <p:cNvSpPr/>
          <p:nvPr/>
        </p:nvSpPr>
        <p:spPr>
          <a:xfrm>
            <a:off x="2205783" y="4091287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7" name="Google Shape;217;p21"/>
          <p:cNvSpPr/>
          <p:nvPr/>
        </p:nvSpPr>
        <p:spPr>
          <a:xfrm>
            <a:off x="2205784" y="4732972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8" name="Google Shape;218;p21"/>
          <p:cNvSpPr/>
          <p:nvPr/>
        </p:nvSpPr>
        <p:spPr>
          <a:xfrm>
            <a:off x="2205784" y="5374656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21"/>
          <p:cNvSpPr/>
          <p:nvPr/>
        </p:nvSpPr>
        <p:spPr>
          <a:xfrm>
            <a:off x="2213805" y="6024361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0" name="Google Shape;220;p21"/>
          <p:cNvSpPr/>
          <p:nvPr/>
        </p:nvSpPr>
        <p:spPr>
          <a:xfrm>
            <a:off x="2205780" y="1492474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Google Shape;221;p21"/>
          <p:cNvSpPr/>
          <p:nvPr/>
        </p:nvSpPr>
        <p:spPr>
          <a:xfrm>
            <a:off x="2847470" y="1476428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2" name="Google Shape;222;p21"/>
          <p:cNvSpPr/>
          <p:nvPr/>
        </p:nvSpPr>
        <p:spPr>
          <a:xfrm>
            <a:off x="2847470" y="2118112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3" name="Google Shape;223;p21"/>
          <p:cNvSpPr/>
          <p:nvPr/>
        </p:nvSpPr>
        <p:spPr>
          <a:xfrm>
            <a:off x="2855491" y="2767817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21"/>
          <p:cNvSpPr/>
          <p:nvPr/>
        </p:nvSpPr>
        <p:spPr>
          <a:xfrm>
            <a:off x="2855491" y="3409501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21"/>
          <p:cNvSpPr/>
          <p:nvPr/>
        </p:nvSpPr>
        <p:spPr>
          <a:xfrm>
            <a:off x="2839450" y="4051186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21"/>
          <p:cNvSpPr/>
          <p:nvPr/>
        </p:nvSpPr>
        <p:spPr>
          <a:xfrm>
            <a:off x="2839450" y="4692870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7" name="Google Shape;227;p21"/>
          <p:cNvSpPr/>
          <p:nvPr/>
        </p:nvSpPr>
        <p:spPr>
          <a:xfrm>
            <a:off x="2847471" y="5342575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8" name="Google Shape;228;p21"/>
          <p:cNvSpPr/>
          <p:nvPr/>
        </p:nvSpPr>
        <p:spPr>
          <a:xfrm>
            <a:off x="2847471" y="5984259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21"/>
          <p:cNvSpPr/>
          <p:nvPr/>
        </p:nvSpPr>
        <p:spPr>
          <a:xfrm>
            <a:off x="3513216" y="2142172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0" name="Google Shape;230;p21"/>
          <p:cNvSpPr/>
          <p:nvPr/>
        </p:nvSpPr>
        <p:spPr>
          <a:xfrm>
            <a:off x="3513216" y="2783856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21"/>
          <p:cNvSpPr/>
          <p:nvPr/>
        </p:nvSpPr>
        <p:spPr>
          <a:xfrm>
            <a:off x="3505195" y="3433561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21"/>
          <p:cNvSpPr/>
          <p:nvPr/>
        </p:nvSpPr>
        <p:spPr>
          <a:xfrm>
            <a:off x="3505195" y="4075245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21"/>
          <p:cNvSpPr/>
          <p:nvPr/>
        </p:nvSpPr>
        <p:spPr>
          <a:xfrm>
            <a:off x="3505196" y="4716930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21"/>
          <p:cNvSpPr/>
          <p:nvPr/>
        </p:nvSpPr>
        <p:spPr>
          <a:xfrm>
            <a:off x="3505196" y="5358614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21"/>
          <p:cNvSpPr/>
          <p:nvPr/>
        </p:nvSpPr>
        <p:spPr>
          <a:xfrm>
            <a:off x="3513217" y="6008319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6" name="Google Shape;236;p21"/>
          <p:cNvSpPr/>
          <p:nvPr/>
        </p:nvSpPr>
        <p:spPr>
          <a:xfrm>
            <a:off x="3505192" y="1492474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21"/>
          <p:cNvSpPr/>
          <p:nvPr/>
        </p:nvSpPr>
        <p:spPr>
          <a:xfrm>
            <a:off x="4138862" y="1484450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8" name="Google Shape;238;p21"/>
          <p:cNvSpPr/>
          <p:nvPr/>
        </p:nvSpPr>
        <p:spPr>
          <a:xfrm>
            <a:off x="4138862" y="2126134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1"/>
          <p:cNvSpPr/>
          <p:nvPr/>
        </p:nvSpPr>
        <p:spPr>
          <a:xfrm>
            <a:off x="4146883" y="2775839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1"/>
          <p:cNvSpPr/>
          <p:nvPr/>
        </p:nvSpPr>
        <p:spPr>
          <a:xfrm>
            <a:off x="4146883" y="3417523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1"/>
          <p:cNvSpPr/>
          <p:nvPr/>
        </p:nvSpPr>
        <p:spPr>
          <a:xfrm>
            <a:off x="4146884" y="4059208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1"/>
          <p:cNvSpPr/>
          <p:nvPr/>
        </p:nvSpPr>
        <p:spPr>
          <a:xfrm>
            <a:off x="4146884" y="4700892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1"/>
          <p:cNvSpPr/>
          <p:nvPr/>
        </p:nvSpPr>
        <p:spPr>
          <a:xfrm>
            <a:off x="4138863" y="5350597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21"/>
          <p:cNvSpPr/>
          <p:nvPr/>
        </p:nvSpPr>
        <p:spPr>
          <a:xfrm>
            <a:off x="4138863" y="5992281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21"/>
          <p:cNvSpPr/>
          <p:nvPr/>
        </p:nvSpPr>
        <p:spPr>
          <a:xfrm>
            <a:off x="4804608" y="2150194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1"/>
          <p:cNvSpPr/>
          <p:nvPr/>
        </p:nvSpPr>
        <p:spPr>
          <a:xfrm>
            <a:off x="4804608" y="2791878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1"/>
          <p:cNvSpPr/>
          <p:nvPr/>
        </p:nvSpPr>
        <p:spPr>
          <a:xfrm>
            <a:off x="4796587" y="3441583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8" name="Google Shape;248;p21"/>
          <p:cNvSpPr/>
          <p:nvPr/>
        </p:nvSpPr>
        <p:spPr>
          <a:xfrm>
            <a:off x="4796587" y="4083267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p21"/>
          <p:cNvSpPr/>
          <p:nvPr/>
        </p:nvSpPr>
        <p:spPr>
          <a:xfrm>
            <a:off x="4796588" y="4724952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0" name="Google Shape;250;p21"/>
          <p:cNvSpPr/>
          <p:nvPr/>
        </p:nvSpPr>
        <p:spPr>
          <a:xfrm>
            <a:off x="4796588" y="5366636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1" name="Google Shape;251;p21"/>
          <p:cNvSpPr/>
          <p:nvPr/>
        </p:nvSpPr>
        <p:spPr>
          <a:xfrm>
            <a:off x="4804609" y="6016341"/>
            <a:ext cx="641684" cy="641684"/>
          </a:xfrm>
          <a:prstGeom prst="rect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2" name="Google Shape;252;p21"/>
          <p:cNvSpPr/>
          <p:nvPr/>
        </p:nvSpPr>
        <p:spPr>
          <a:xfrm>
            <a:off x="4796584" y="1484454"/>
            <a:ext cx="641684" cy="641684"/>
          </a:xfrm>
          <a:prstGeom prst="rect">
            <a:avLst/>
          </a:prstGeom>
          <a:noFill/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21"/>
          <p:cNvSpPr txBox="1"/>
          <p:nvPr/>
        </p:nvSpPr>
        <p:spPr>
          <a:xfrm>
            <a:off x="368958" y="1468406"/>
            <a:ext cx="481263" cy="705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4" name="Google Shape;254;p21"/>
          <p:cNvSpPr txBox="1"/>
          <p:nvPr/>
        </p:nvSpPr>
        <p:spPr>
          <a:xfrm>
            <a:off x="1002622" y="1476423"/>
            <a:ext cx="481263" cy="705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dirty="0"/>
          </a:p>
        </p:txBody>
      </p:sp>
      <p:sp>
        <p:nvSpPr>
          <p:cNvPr id="255" name="Google Shape;255;p21"/>
          <p:cNvSpPr txBox="1"/>
          <p:nvPr/>
        </p:nvSpPr>
        <p:spPr>
          <a:xfrm>
            <a:off x="1668368" y="1468405"/>
            <a:ext cx="481263" cy="705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r>
            <a:endParaRPr sz="4000" b="1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6" name="Google Shape;256;p21"/>
          <p:cNvSpPr txBox="1"/>
          <p:nvPr/>
        </p:nvSpPr>
        <p:spPr>
          <a:xfrm>
            <a:off x="2334114" y="1460384"/>
            <a:ext cx="481263" cy="7058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r>
            <a:endParaRPr/>
          </a:p>
        </p:txBody>
      </p:sp>
      <p:sp>
        <p:nvSpPr>
          <p:cNvPr id="257" name="Google Shape;257;p21"/>
          <p:cNvSpPr txBox="1"/>
          <p:nvPr/>
        </p:nvSpPr>
        <p:spPr>
          <a:xfrm>
            <a:off x="2967778" y="1468405"/>
            <a:ext cx="481263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40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p21"/>
          <p:cNvSpPr txBox="1"/>
          <p:nvPr/>
        </p:nvSpPr>
        <p:spPr>
          <a:xfrm>
            <a:off x="6368708" y="5952169"/>
            <a:ext cx="311119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en-US" sz="4000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64</a:t>
            </a: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~ 10</a:t>
            </a:r>
            <a:r>
              <a:rPr lang="en-US" sz="4000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sz="4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9" name="Google Shape;259;p21"/>
          <p:cNvCxnSpPr>
            <a:cxnSpLocks/>
            <a:stCxn id="258" idx="1"/>
          </p:cNvCxnSpPr>
          <p:nvPr/>
        </p:nvCxnSpPr>
        <p:spPr>
          <a:xfrm flipH="1">
            <a:off x="5125508" y="6306112"/>
            <a:ext cx="1243200" cy="39000"/>
          </a:xfrm>
          <a:prstGeom prst="straightConnector1">
            <a:avLst/>
          </a:prstGeom>
          <a:noFill/>
          <a:ln w="22225" cap="flat" cmpd="sng">
            <a:solidFill>
              <a:srgbClr val="FF0000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60" name="Google Shape;260;p21"/>
          <p:cNvSpPr txBox="1"/>
          <p:nvPr/>
        </p:nvSpPr>
        <p:spPr>
          <a:xfrm>
            <a:off x="6096000" y="1969720"/>
            <a:ext cx="3898224" cy="707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-US" sz="4000" baseline="-25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</a:t>
            </a:r>
            <a:r>
              <a:rPr lang="en-US" sz="4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 2*N</a:t>
            </a:r>
            <a:r>
              <a:rPr lang="en-US" sz="4000" baseline="-25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k-1</a:t>
            </a:r>
            <a:endParaRPr sz="4000" baseline="-25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188;p21">
            <a:extLst>
              <a:ext uri="{FF2B5EF4-FFF2-40B4-BE49-F238E27FC236}">
                <a16:creationId xmlns:a16="http://schemas.microsoft.com/office/drawing/2014/main" id="{8F615013-D45A-2C49-97E2-79674FC5CC99}"/>
              </a:ext>
            </a:extLst>
          </p:cNvPr>
          <p:cNvSpPr txBox="1"/>
          <p:nvPr/>
        </p:nvSpPr>
        <p:spPr>
          <a:xfrm>
            <a:off x="138283" y="704968"/>
            <a:ext cx="6878337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 b="1" dirty="0">
                <a:solidFill>
                  <a:schemeClr val="dk1"/>
                </a:solidFill>
                <a:latin typeface="+mn-lt"/>
                <a:ea typeface="Calibri"/>
                <a:cs typeface="Calibri"/>
                <a:sym typeface="Calibri"/>
              </a:rPr>
              <a:t>Chess board example:</a:t>
            </a:r>
            <a:endParaRPr sz="28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362412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2"/>
          <p:cNvSpPr txBox="1"/>
          <p:nvPr/>
        </p:nvSpPr>
        <p:spPr>
          <a:xfrm>
            <a:off x="128337" y="129790"/>
            <a:ext cx="1158240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Deep Learning – using layers to achieve “multiplicative” complexity</a:t>
            </a:r>
            <a:endParaRPr sz="32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6" name="Google Shape;266;p22"/>
          <p:cNvSpPr/>
          <p:nvPr/>
        </p:nvSpPr>
        <p:spPr>
          <a:xfrm>
            <a:off x="385014" y="2315874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7" name="Google Shape;267;p22"/>
          <p:cNvSpPr/>
          <p:nvPr/>
        </p:nvSpPr>
        <p:spPr>
          <a:xfrm>
            <a:off x="1949116" y="794089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p22"/>
          <p:cNvSpPr/>
          <p:nvPr/>
        </p:nvSpPr>
        <p:spPr>
          <a:xfrm>
            <a:off x="1949116" y="1770443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p22"/>
          <p:cNvSpPr/>
          <p:nvPr/>
        </p:nvSpPr>
        <p:spPr>
          <a:xfrm>
            <a:off x="1949116" y="2784688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0" name="Google Shape;270;p22"/>
          <p:cNvSpPr/>
          <p:nvPr/>
        </p:nvSpPr>
        <p:spPr>
          <a:xfrm>
            <a:off x="1949116" y="3761042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22"/>
          <p:cNvSpPr/>
          <p:nvPr/>
        </p:nvSpPr>
        <p:spPr>
          <a:xfrm>
            <a:off x="8161404" y="2271958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2" name="Google Shape;272;p22"/>
          <p:cNvCxnSpPr>
            <a:stCxn id="266" idx="6"/>
            <a:endCxn id="267" idx="2"/>
          </p:cNvCxnSpPr>
          <p:nvPr/>
        </p:nvCxnSpPr>
        <p:spPr>
          <a:xfrm rot="10800000" flipH="1">
            <a:off x="930445" y="1066690"/>
            <a:ext cx="1018800" cy="1521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3" name="Google Shape;273;p22"/>
          <p:cNvCxnSpPr>
            <a:stCxn id="266" idx="6"/>
            <a:endCxn id="268" idx="2"/>
          </p:cNvCxnSpPr>
          <p:nvPr/>
        </p:nvCxnSpPr>
        <p:spPr>
          <a:xfrm rot="10800000" flipH="1">
            <a:off x="930445" y="2043190"/>
            <a:ext cx="1018800" cy="5454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4" name="Google Shape;274;p22"/>
          <p:cNvCxnSpPr>
            <a:stCxn id="266" idx="6"/>
            <a:endCxn id="269" idx="2"/>
          </p:cNvCxnSpPr>
          <p:nvPr/>
        </p:nvCxnSpPr>
        <p:spPr>
          <a:xfrm>
            <a:off x="930445" y="2588590"/>
            <a:ext cx="1018800" cy="468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5" name="Google Shape;275;p22"/>
          <p:cNvCxnSpPr>
            <a:stCxn id="266" idx="6"/>
            <a:endCxn id="270" idx="2"/>
          </p:cNvCxnSpPr>
          <p:nvPr/>
        </p:nvCxnSpPr>
        <p:spPr>
          <a:xfrm>
            <a:off x="930445" y="2588590"/>
            <a:ext cx="1018800" cy="14451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6" name="Google Shape;276;p22"/>
          <p:cNvCxnSpPr>
            <a:stCxn id="277" idx="6"/>
            <a:endCxn id="271" idx="2"/>
          </p:cNvCxnSpPr>
          <p:nvPr/>
        </p:nvCxnSpPr>
        <p:spPr>
          <a:xfrm rot="10800000" flipH="1">
            <a:off x="7251015" y="2544558"/>
            <a:ext cx="910500" cy="14892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78" name="Google Shape;278;p22"/>
          <p:cNvCxnSpPr>
            <a:stCxn id="279" idx="6"/>
            <a:endCxn id="271" idx="2"/>
          </p:cNvCxnSpPr>
          <p:nvPr/>
        </p:nvCxnSpPr>
        <p:spPr>
          <a:xfrm rot="10800000" flipH="1">
            <a:off x="7251015" y="2544704"/>
            <a:ext cx="910500" cy="5127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80" name="Google Shape;280;p22"/>
          <p:cNvCxnSpPr>
            <a:stCxn id="281" idx="6"/>
            <a:endCxn id="271" idx="2"/>
          </p:cNvCxnSpPr>
          <p:nvPr/>
        </p:nvCxnSpPr>
        <p:spPr>
          <a:xfrm>
            <a:off x="7251015" y="2043158"/>
            <a:ext cx="910500" cy="5016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282" name="Google Shape;282;p22"/>
          <p:cNvCxnSpPr>
            <a:stCxn id="283" idx="6"/>
            <a:endCxn id="271" idx="2"/>
          </p:cNvCxnSpPr>
          <p:nvPr/>
        </p:nvCxnSpPr>
        <p:spPr>
          <a:xfrm>
            <a:off x="7251015" y="1066805"/>
            <a:ext cx="910500" cy="14778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sp>
        <p:nvSpPr>
          <p:cNvPr id="284" name="Google Shape;284;p22"/>
          <p:cNvSpPr txBox="1"/>
          <p:nvPr/>
        </p:nvSpPr>
        <p:spPr>
          <a:xfrm>
            <a:off x="288758" y="1620257"/>
            <a:ext cx="385010" cy="5847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x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5" name="Google Shape;285;p22"/>
          <p:cNvSpPr txBox="1"/>
          <p:nvPr/>
        </p:nvSpPr>
        <p:spPr>
          <a:xfrm>
            <a:off x="8321824" y="1513769"/>
            <a:ext cx="1491921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 = f(x)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6" name="Google Shape;286;p22"/>
          <p:cNvSpPr txBox="1"/>
          <p:nvPr/>
        </p:nvSpPr>
        <p:spPr>
          <a:xfrm>
            <a:off x="256678" y="4379502"/>
            <a:ext cx="11806986" cy="23083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sequential layers are fully interconnected, then number of connections ~N*N*(L-1), </a:t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and complexity ~ </a:t>
            </a:r>
            <a:r>
              <a:rPr lang="en-US" sz="32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</a:t>
            </a:r>
            <a:r>
              <a:rPr lang="en-US" sz="3200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L-1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(N = size, L = number of layers). </a:t>
            </a:r>
            <a:b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 if N=L=20, then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Ncon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=~ 8,000, </a:t>
            </a:r>
            <a:r>
              <a:rPr lang="en-US" sz="24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Ncompl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=~20</a:t>
            </a:r>
            <a:r>
              <a:rPr lang="en-US" sz="2400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=~ 5*10</a:t>
            </a:r>
            <a:r>
              <a:rPr lang="en-US" sz="2400" baseline="30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24</a:t>
            </a:r>
            <a:r>
              <a:rPr lang="en-US" sz="24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.</a:t>
            </a:r>
            <a:endParaRPr dirty="0"/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Logic is stored in weights of connections (W-coefficients), and biases (b-shifts).</a:t>
            </a:r>
            <a:b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Note: we need non-linearity in nodes, otherwise the network is equivalent to a simple linear function.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7" name="Google Shape;287;p22"/>
          <p:cNvSpPr/>
          <p:nvPr/>
        </p:nvSpPr>
        <p:spPr>
          <a:xfrm>
            <a:off x="3132221" y="794089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p22"/>
          <p:cNvSpPr/>
          <p:nvPr/>
        </p:nvSpPr>
        <p:spPr>
          <a:xfrm>
            <a:off x="3132221" y="1770443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22"/>
          <p:cNvSpPr/>
          <p:nvPr/>
        </p:nvSpPr>
        <p:spPr>
          <a:xfrm>
            <a:off x="3132221" y="2784688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p22"/>
          <p:cNvSpPr/>
          <p:nvPr/>
        </p:nvSpPr>
        <p:spPr>
          <a:xfrm>
            <a:off x="3132221" y="3761042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1" name="Google Shape;291;p22"/>
          <p:cNvSpPr/>
          <p:nvPr/>
        </p:nvSpPr>
        <p:spPr>
          <a:xfrm>
            <a:off x="4323342" y="786069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22"/>
          <p:cNvSpPr/>
          <p:nvPr/>
        </p:nvSpPr>
        <p:spPr>
          <a:xfrm>
            <a:off x="4323342" y="1762423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3" name="Google Shape;293;p22"/>
          <p:cNvSpPr/>
          <p:nvPr/>
        </p:nvSpPr>
        <p:spPr>
          <a:xfrm>
            <a:off x="4323342" y="2776668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4" name="Google Shape;294;p22"/>
          <p:cNvSpPr/>
          <p:nvPr/>
        </p:nvSpPr>
        <p:spPr>
          <a:xfrm>
            <a:off x="4323342" y="3753022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5" name="Google Shape;295;p22"/>
          <p:cNvSpPr/>
          <p:nvPr/>
        </p:nvSpPr>
        <p:spPr>
          <a:xfrm>
            <a:off x="5514463" y="802109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6" name="Google Shape;296;p22"/>
          <p:cNvSpPr/>
          <p:nvPr/>
        </p:nvSpPr>
        <p:spPr>
          <a:xfrm>
            <a:off x="5514463" y="1778463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7" name="Google Shape;297;p22"/>
          <p:cNvSpPr/>
          <p:nvPr/>
        </p:nvSpPr>
        <p:spPr>
          <a:xfrm>
            <a:off x="5514463" y="2792708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8" name="Google Shape;298;p22"/>
          <p:cNvSpPr/>
          <p:nvPr/>
        </p:nvSpPr>
        <p:spPr>
          <a:xfrm>
            <a:off x="5514463" y="3769062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3" name="Google Shape;283;p22"/>
          <p:cNvSpPr/>
          <p:nvPr/>
        </p:nvSpPr>
        <p:spPr>
          <a:xfrm>
            <a:off x="6705584" y="794089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1" name="Google Shape;281;p22"/>
          <p:cNvSpPr/>
          <p:nvPr/>
        </p:nvSpPr>
        <p:spPr>
          <a:xfrm>
            <a:off x="6705584" y="1770443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p22"/>
          <p:cNvSpPr/>
          <p:nvPr/>
        </p:nvSpPr>
        <p:spPr>
          <a:xfrm>
            <a:off x="6705584" y="2784688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7" name="Google Shape;277;p22"/>
          <p:cNvSpPr/>
          <p:nvPr/>
        </p:nvSpPr>
        <p:spPr>
          <a:xfrm>
            <a:off x="6705584" y="3761042"/>
            <a:ext cx="545431" cy="545431"/>
          </a:xfrm>
          <a:prstGeom prst="ellipse">
            <a:avLst/>
          </a:prstGeom>
          <a:solidFill>
            <a:schemeClr val="accent1"/>
          </a:solidFill>
          <a:ln w="12700" cap="flat" cmpd="sng">
            <a:solidFill>
              <a:srgbClr val="31538F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9" name="Google Shape;299;p22"/>
          <p:cNvCxnSpPr>
            <a:stCxn id="267" idx="6"/>
            <a:endCxn id="288" idx="2"/>
          </p:cNvCxnSpPr>
          <p:nvPr/>
        </p:nvCxnSpPr>
        <p:spPr>
          <a:xfrm>
            <a:off x="2494547" y="1066805"/>
            <a:ext cx="637800" cy="9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0" name="Google Shape;300;p22"/>
          <p:cNvCxnSpPr>
            <a:stCxn id="267" idx="6"/>
            <a:endCxn id="287" idx="2"/>
          </p:cNvCxnSpPr>
          <p:nvPr/>
        </p:nvCxnSpPr>
        <p:spPr>
          <a:xfrm>
            <a:off x="2494547" y="1066805"/>
            <a:ext cx="637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1" name="Google Shape;301;p22"/>
          <p:cNvCxnSpPr>
            <a:stCxn id="267" idx="6"/>
            <a:endCxn id="289" idx="2"/>
          </p:cNvCxnSpPr>
          <p:nvPr/>
        </p:nvCxnSpPr>
        <p:spPr>
          <a:xfrm>
            <a:off x="2494547" y="1066805"/>
            <a:ext cx="637800" cy="199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2" name="Google Shape;302;p22"/>
          <p:cNvCxnSpPr>
            <a:stCxn id="267" idx="6"/>
            <a:endCxn id="290" idx="2"/>
          </p:cNvCxnSpPr>
          <p:nvPr/>
        </p:nvCxnSpPr>
        <p:spPr>
          <a:xfrm>
            <a:off x="2494547" y="1066805"/>
            <a:ext cx="637800" cy="2967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3" name="Google Shape;303;p22"/>
          <p:cNvCxnSpPr>
            <a:stCxn id="268" idx="6"/>
            <a:endCxn id="288" idx="2"/>
          </p:cNvCxnSpPr>
          <p:nvPr/>
        </p:nvCxnSpPr>
        <p:spPr>
          <a:xfrm>
            <a:off x="2494547" y="2043158"/>
            <a:ext cx="637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4" name="Google Shape;304;p22"/>
          <p:cNvCxnSpPr>
            <a:stCxn id="269" idx="6"/>
            <a:endCxn id="289" idx="2"/>
          </p:cNvCxnSpPr>
          <p:nvPr/>
        </p:nvCxnSpPr>
        <p:spPr>
          <a:xfrm>
            <a:off x="2494547" y="3057404"/>
            <a:ext cx="637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5" name="Google Shape;305;p22"/>
          <p:cNvCxnSpPr>
            <a:stCxn id="270" idx="6"/>
            <a:endCxn id="290" idx="2"/>
          </p:cNvCxnSpPr>
          <p:nvPr/>
        </p:nvCxnSpPr>
        <p:spPr>
          <a:xfrm>
            <a:off x="2494547" y="4033758"/>
            <a:ext cx="637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6" name="Google Shape;306;p22"/>
          <p:cNvCxnSpPr>
            <a:stCxn id="270" idx="6"/>
            <a:endCxn id="289" idx="2"/>
          </p:cNvCxnSpPr>
          <p:nvPr/>
        </p:nvCxnSpPr>
        <p:spPr>
          <a:xfrm rot="10800000" flipH="1">
            <a:off x="2494547" y="3057258"/>
            <a:ext cx="637800" cy="9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7" name="Google Shape;307;p22"/>
          <p:cNvCxnSpPr>
            <a:stCxn id="270" idx="6"/>
            <a:endCxn id="288" idx="2"/>
          </p:cNvCxnSpPr>
          <p:nvPr/>
        </p:nvCxnSpPr>
        <p:spPr>
          <a:xfrm rot="10800000" flipH="1">
            <a:off x="2494547" y="2043258"/>
            <a:ext cx="637800" cy="199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8" name="Google Shape;308;p22"/>
          <p:cNvCxnSpPr>
            <a:stCxn id="270" idx="6"/>
            <a:endCxn id="287" idx="2"/>
          </p:cNvCxnSpPr>
          <p:nvPr/>
        </p:nvCxnSpPr>
        <p:spPr>
          <a:xfrm rot="10800000" flipH="1">
            <a:off x="2494547" y="1066758"/>
            <a:ext cx="637800" cy="2967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09" name="Google Shape;309;p22"/>
          <p:cNvCxnSpPr>
            <a:stCxn id="269" idx="6"/>
            <a:endCxn id="290" idx="2"/>
          </p:cNvCxnSpPr>
          <p:nvPr/>
        </p:nvCxnSpPr>
        <p:spPr>
          <a:xfrm>
            <a:off x="2494547" y="3057404"/>
            <a:ext cx="637800" cy="9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0" name="Google Shape;310;p22"/>
          <p:cNvCxnSpPr>
            <a:stCxn id="269" idx="6"/>
            <a:endCxn id="288" idx="2"/>
          </p:cNvCxnSpPr>
          <p:nvPr/>
        </p:nvCxnSpPr>
        <p:spPr>
          <a:xfrm rot="10800000" flipH="1">
            <a:off x="2494547" y="2043104"/>
            <a:ext cx="637800" cy="1014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1" name="Google Shape;311;p22"/>
          <p:cNvCxnSpPr>
            <a:stCxn id="269" idx="6"/>
            <a:endCxn id="287" idx="2"/>
          </p:cNvCxnSpPr>
          <p:nvPr/>
        </p:nvCxnSpPr>
        <p:spPr>
          <a:xfrm rot="10800000" flipH="1">
            <a:off x="2494547" y="1066904"/>
            <a:ext cx="637800" cy="199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2" name="Google Shape;312;p22"/>
          <p:cNvCxnSpPr>
            <a:stCxn id="268" idx="6"/>
            <a:endCxn id="287" idx="2"/>
          </p:cNvCxnSpPr>
          <p:nvPr/>
        </p:nvCxnSpPr>
        <p:spPr>
          <a:xfrm rot="10800000" flipH="1">
            <a:off x="2494547" y="1066658"/>
            <a:ext cx="637800" cy="9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3" name="Google Shape;313;p22"/>
          <p:cNvCxnSpPr>
            <a:stCxn id="268" idx="6"/>
            <a:endCxn id="289" idx="2"/>
          </p:cNvCxnSpPr>
          <p:nvPr/>
        </p:nvCxnSpPr>
        <p:spPr>
          <a:xfrm>
            <a:off x="2494547" y="2043158"/>
            <a:ext cx="637800" cy="1014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4" name="Google Shape;314;p22"/>
          <p:cNvCxnSpPr>
            <a:stCxn id="268" idx="6"/>
            <a:endCxn id="290" idx="2"/>
          </p:cNvCxnSpPr>
          <p:nvPr/>
        </p:nvCxnSpPr>
        <p:spPr>
          <a:xfrm>
            <a:off x="2494547" y="2043158"/>
            <a:ext cx="637800" cy="199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5" name="Google Shape;315;p22"/>
          <p:cNvCxnSpPr>
            <a:stCxn id="316" idx="6"/>
          </p:cNvCxnSpPr>
          <p:nvPr/>
        </p:nvCxnSpPr>
        <p:spPr>
          <a:xfrm>
            <a:off x="3673642" y="1074827"/>
            <a:ext cx="637800" cy="9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7" name="Google Shape;317;p22"/>
          <p:cNvCxnSpPr>
            <a:stCxn id="316" idx="6"/>
          </p:cNvCxnSpPr>
          <p:nvPr/>
        </p:nvCxnSpPr>
        <p:spPr>
          <a:xfrm>
            <a:off x="3673642" y="1074827"/>
            <a:ext cx="637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6" name="Google Shape;316;p22"/>
          <p:cNvCxnSpPr>
            <a:stCxn id="316" idx="6"/>
          </p:cNvCxnSpPr>
          <p:nvPr/>
        </p:nvCxnSpPr>
        <p:spPr>
          <a:xfrm>
            <a:off x="3673642" y="1074827"/>
            <a:ext cx="637800" cy="199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8" name="Google Shape;318;p22"/>
          <p:cNvCxnSpPr>
            <a:stCxn id="316" idx="6"/>
          </p:cNvCxnSpPr>
          <p:nvPr/>
        </p:nvCxnSpPr>
        <p:spPr>
          <a:xfrm>
            <a:off x="3673642" y="1074827"/>
            <a:ext cx="637800" cy="2967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19" name="Google Shape;319;p22"/>
          <p:cNvCxnSpPr>
            <a:stCxn id="318" idx="6"/>
          </p:cNvCxnSpPr>
          <p:nvPr/>
        </p:nvCxnSpPr>
        <p:spPr>
          <a:xfrm>
            <a:off x="3673642" y="2051181"/>
            <a:ext cx="637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0" name="Google Shape;320;p22"/>
          <p:cNvCxnSpPr>
            <a:stCxn id="321" idx="6"/>
          </p:cNvCxnSpPr>
          <p:nvPr/>
        </p:nvCxnSpPr>
        <p:spPr>
          <a:xfrm>
            <a:off x="3673642" y="3065426"/>
            <a:ext cx="637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2" name="Google Shape;322;p22"/>
          <p:cNvCxnSpPr>
            <a:stCxn id="323" idx="6"/>
          </p:cNvCxnSpPr>
          <p:nvPr/>
        </p:nvCxnSpPr>
        <p:spPr>
          <a:xfrm>
            <a:off x="3673642" y="4041780"/>
            <a:ext cx="6378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4" name="Google Shape;324;p22"/>
          <p:cNvCxnSpPr>
            <a:stCxn id="323" idx="6"/>
          </p:cNvCxnSpPr>
          <p:nvPr/>
        </p:nvCxnSpPr>
        <p:spPr>
          <a:xfrm rot="10800000" flipH="1">
            <a:off x="3673642" y="3065280"/>
            <a:ext cx="637800" cy="9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5" name="Google Shape;325;p22"/>
          <p:cNvCxnSpPr>
            <a:stCxn id="323" idx="6"/>
          </p:cNvCxnSpPr>
          <p:nvPr/>
        </p:nvCxnSpPr>
        <p:spPr>
          <a:xfrm rot="10800000" flipH="1">
            <a:off x="3673642" y="2051280"/>
            <a:ext cx="637800" cy="199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6" name="Google Shape;326;p22"/>
          <p:cNvCxnSpPr>
            <a:stCxn id="323" idx="6"/>
          </p:cNvCxnSpPr>
          <p:nvPr/>
        </p:nvCxnSpPr>
        <p:spPr>
          <a:xfrm rot="10800000" flipH="1">
            <a:off x="3673642" y="1074780"/>
            <a:ext cx="637800" cy="29670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7" name="Google Shape;327;p22"/>
          <p:cNvCxnSpPr>
            <a:stCxn id="321" idx="6"/>
          </p:cNvCxnSpPr>
          <p:nvPr/>
        </p:nvCxnSpPr>
        <p:spPr>
          <a:xfrm>
            <a:off x="3673642" y="3065426"/>
            <a:ext cx="637800" cy="9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8" name="Google Shape;328;p22"/>
          <p:cNvCxnSpPr>
            <a:stCxn id="321" idx="6"/>
          </p:cNvCxnSpPr>
          <p:nvPr/>
        </p:nvCxnSpPr>
        <p:spPr>
          <a:xfrm rot="10800000" flipH="1">
            <a:off x="3673642" y="2051126"/>
            <a:ext cx="637800" cy="1014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1" name="Google Shape;321;p22"/>
          <p:cNvCxnSpPr>
            <a:stCxn id="321" idx="6"/>
          </p:cNvCxnSpPr>
          <p:nvPr/>
        </p:nvCxnSpPr>
        <p:spPr>
          <a:xfrm rot="10800000" flipH="1">
            <a:off x="3673642" y="1074926"/>
            <a:ext cx="637800" cy="199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3" name="Google Shape;323;p22"/>
          <p:cNvCxnSpPr>
            <a:stCxn id="318" idx="6"/>
          </p:cNvCxnSpPr>
          <p:nvPr/>
        </p:nvCxnSpPr>
        <p:spPr>
          <a:xfrm rot="10800000" flipH="1">
            <a:off x="3673642" y="1074681"/>
            <a:ext cx="637800" cy="976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29" name="Google Shape;329;p22"/>
          <p:cNvCxnSpPr>
            <a:stCxn id="318" idx="6"/>
          </p:cNvCxnSpPr>
          <p:nvPr/>
        </p:nvCxnSpPr>
        <p:spPr>
          <a:xfrm>
            <a:off x="3673642" y="2051181"/>
            <a:ext cx="637800" cy="10143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0" name="Google Shape;330;p22"/>
          <p:cNvCxnSpPr>
            <a:stCxn id="318" idx="6"/>
          </p:cNvCxnSpPr>
          <p:nvPr/>
        </p:nvCxnSpPr>
        <p:spPr>
          <a:xfrm>
            <a:off x="3673642" y="2051181"/>
            <a:ext cx="637800" cy="19905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1" name="Google Shape;331;p22"/>
          <p:cNvCxnSpPr/>
          <p:nvPr/>
        </p:nvCxnSpPr>
        <p:spPr>
          <a:xfrm>
            <a:off x="4884817" y="1066807"/>
            <a:ext cx="637674" cy="9763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2" name="Google Shape;332;p22"/>
          <p:cNvCxnSpPr/>
          <p:nvPr/>
        </p:nvCxnSpPr>
        <p:spPr>
          <a:xfrm>
            <a:off x="4884817" y="1066807"/>
            <a:ext cx="63767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3" name="Google Shape;333;p22"/>
          <p:cNvCxnSpPr/>
          <p:nvPr/>
        </p:nvCxnSpPr>
        <p:spPr>
          <a:xfrm>
            <a:off x="4884817" y="1066807"/>
            <a:ext cx="637674" cy="199059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4" name="Google Shape;334;p22"/>
          <p:cNvCxnSpPr/>
          <p:nvPr/>
        </p:nvCxnSpPr>
        <p:spPr>
          <a:xfrm>
            <a:off x="4884817" y="1066807"/>
            <a:ext cx="637674" cy="296695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5" name="Google Shape;335;p22"/>
          <p:cNvCxnSpPr/>
          <p:nvPr/>
        </p:nvCxnSpPr>
        <p:spPr>
          <a:xfrm>
            <a:off x="4884817" y="2043161"/>
            <a:ext cx="63767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6" name="Google Shape;336;p22"/>
          <p:cNvCxnSpPr/>
          <p:nvPr/>
        </p:nvCxnSpPr>
        <p:spPr>
          <a:xfrm>
            <a:off x="4884817" y="3057406"/>
            <a:ext cx="63767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7" name="Google Shape;337;p22"/>
          <p:cNvCxnSpPr/>
          <p:nvPr/>
        </p:nvCxnSpPr>
        <p:spPr>
          <a:xfrm>
            <a:off x="4884817" y="4033760"/>
            <a:ext cx="63767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8" name="Google Shape;338;p22"/>
          <p:cNvCxnSpPr/>
          <p:nvPr/>
        </p:nvCxnSpPr>
        <p:spPr>
          <a:xfrm rot="10800000" flipH="1">
            <a:off x="4884817" y="3057406"/>
            <a:ext cx="637674" cy="9763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39" name="Google Shape;339;p22"/>
          <p:cNvCxnSpPr/>
          <p:nvPr/>
        </p:nvCxnSpPr>
        <p:spPr>
          <a:xfrm rot="10800000" flipH="1">
            <a:off x="4884817" y="2043161"/>
            <a:ext cx="637674" cy="199059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0" name="Google Shape;340;p22"/>
          <p:cNvCxnSpPr/>
          <p:nvPr/>
        </p:nvCxnSpPr>
        <p:spPr>
          <a:xfrm rot="10800000" flipH="1">
            <a:off x="4884817" y="1066807"/>
            <a:ext cx="637674" cy="296695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1" name="Google Shape;341;p22"/>
          <p:cNvCxnSpPr/>
          <p:nvPr/>
        </p:nvCxnSpPr>
        <p:spPr>
          <a:xfrm>
            <a:off x="4884817" y="3057406"/>
            <a:ext cx="637674" cy="9763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2" name="Google Shape;342;p22"/>
          <p:cNvCxnSpPr/>
          <p:nvPr/>
        </p:nvCxnSpPr>
        <p:spPr>
          <a:xfrm rot="10800000" flipH="1">
            <a:off x="4884817" y="2043161"/>
            <a:ext cx="637674" cy="10142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3" name="Google Shape;343;p22"/>
          <p:cNvCxnSpPr/>
          <p:nvPr/>
        </p:nvCxnSpPr>
        <p:spPr>
          <a:xfrm rot="10800000" flipH="1">
            <a:off x="4884817" y="1066807"/>
            <a:ext cx="637674" cy="199059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4" name="Google Shape;344;p22"/>
          <p:cNvCxnSpPr/>
          <p:nvPr/>
        </p:nvCxnSpPr>
        <p:spPr>
          <a:xfrm rot="10800000" flipH="1">
            <a:off x="4884817" y="1066807"/>
            <a:ext cx="637674" cy="9763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5" name="Google Shape;345;p22"/>
          <p:cNvCxnSpPr/>
          <p:nvPr/>
        </p:nvCxnSpPr>
        <p:spPr>
          <a:xfrm>
            <a:off x="4884817" y="2043161"/>
            <a:ext cx="637674" cy="10142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6" name="Google Shape;346;p22"/>
          <p:cNvCxnSpPr/>
          <p:nvPr/>
        </p:nvCxnSpPr>
        <p:spPr>
          <a:xfrm>
            <a:off x="4884817" y="2043161"/>
            <a:ext cx="637674" cy="199059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7" name="Google Shape;347;p22"/>
          <p:cNvCxnSpPr/>
          <p:nvPr/>
        </p:nvCxnSpPr>
        <p:spPr>
          <a:xfrm>
            <a:off x="6063910" y="1074829"/>
            <a:ext cx="637674" cy="9763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8" name="Google Shape;348;p22"/>
          <p:cNvCxnSpPr/>
          <p:nvPr/>
        </p:nvCxnSpPr>
        <p:spPr>
          <a:xfrm>
            <a:off x="6063910" y="1074829"/>
            <a:ext cx="63767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49" name="Google Shape;349;p22"/>
          <p:cNvCxnSpPr/>
          <p:nvPr/>
        </p:nvCxnSpPr>
        <p:spPr>
          <a:xfrm>
            <a:off x="6063910" y="1074829"/>
            <a:ext cx="637674" cy="199059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0" name="Google Shape;350;p22"/>
          <p:cNvCxnSpPr/>
          <p:nvPr/>
        </p:nvCxnSpPr>
        <p:spPr>
          <a:xfrm>
            <a:off x="6063910" y="1074829"/>
            <a:ext cx="637674" cy="296695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1" name="Google Shape;351;p22"/>
          <p:cNvCxnSpPr/>
          <p:nvPr/>
        </p:nvCxnSpPr>
        <p:spPr>
          <a:xfrm>
            <a:off x="6063910" y="2051183"/>
            <a:ext cx="63767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2" name="Google Shape;352;p22"/>
          <p:cNvCxnSpPr/>
          <p:nvPr/>
        </p:nvCxnSpPr>
        <p:spPr>
          <a:xfrm>
            <a:off x="6063910" y="3065428"/>
            <a:ext cx="63767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3" name="Google Shape;353;p22"/>
          <p:cNvCxnSpPr/>
          <p:nvPr/>
        </p:nvCxnSpPr>
        <p:spPr>
          <a:xfrm>
            <a:off x="6063910" y="4041782"/>
            <a:ext cx="637674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4" name="Google Shape;354;p22"/>
          <p:cNvCxnSpPr/>
          <p:nvPr/>
        </p:nvCxnSpPr>
        <p:spPr>
          <a:xfrm rot="10800000" flipH="1">
            <a:off x="6063910" y="3065428"/>
            <a:ext cx="637674" cy="9763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5" name="Google Shape;355;p22"/>
          <p:cNvCxnSpPr/>
          <p:nvPr/>
        </p:nvCxnSpPr>
        <p:spPr>
          <a:xfrm rot="10800000" flipH="1">
            <a:off x="6063910" y="2051183"/>
            <a:ext cx="637674" cy="199059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6" name="Google Shape;356;p22"/>
          <p:cNvCxnSpPr/>
          <p:nvPr/>
        </p:nvCxnSpPr>
        <p:spPr>
          <a:xfrm rot="10800000" flipH="1">
            <a:off x="6063910" y="1074829"/>
            <a:ext cx="637674" cy="2966953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7" name="Google Shape;357;p22"/>
          <p:cNvCxnSpPr/>
          <p:nvPr/>
        </p:nvCxnSpPr>
        <p:spPr>
          <a:xfrm>
            <a:off x="6063910" y="3065428"/>
            <a:ext cx="637674" cy="9763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8" name="Google Shape;358;p22"/>
          <p:cNvCxnSpPr/>
          <p:nvPr/>
        </p:nvCxnSpPr>
        <p:spPr>
          <a:xfrm rot="10800000" flipH="1">
            <a:off x="6063910" y="2051183"/>
            <a:ext cx="637674" cy="10142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59" name="Google Shape;359;p22"/>
          <p:cNvCxnSpPr/>
          <p:nvPr/>
        </p:nvCxnSpPr>
        <p:spPr>
          <a:xfrm rot="10800000" flipH="1">
            <a:off x="6063910" y="1074829"/>
            <a:ext cx="637674" cy="199059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60" name="Google Shape;360;p22"/>
          <p:cNvCxnSpPr/>
          <p:nvPr/>
        </p:nvCxnSpPr>
        <p:spPr>
          <a:xfrm rot="10800000" flipH="1">
            <a:off x="6063910" y="1074829"/>
            <a:ext cx="637674" cy="976354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61" name="Google Shape;361;p22"/>
          <p:cNvCxnSpPr/>
          <p:nvPr/>
        </p:nvCxnSpPr>
        <p:spPr>
          <a:xfrm>
            <a:off x="6063910" y="2051183"/>
            <a:ext cx="637674" cy="1014245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  <p:cxnSp>
        <p:nvCxnSpPr>
          <p:cNvPr id="362" name="Google Shape;362;p22"/>
          <p:cNvCxnSpPr/>
          <p:nvPr/>
        </p:nvCxnSpPr>
        <p:spPr>
          <a:xfrm>
            <a:off x="6063910" y="2051183"/>
            <a:ext cx="637674" cy="1990599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 lim="800000"/>
            <a:headEnd type="none" w="sm" len="sm"/>
            <a:tailEnd type="triangle" w="med" len="med"/>
          </a:ln>
        </p:spPr>
      </p:cxnSp>
    </p:spTree>
    <p:extLst>
      <p:ext uri="{BB962C8B-B14F-4D97-AF65-F5344CB8AC3E}">
        <p14:creationId xmlns:p14="http://schemas.microsoft.com/office/powerpoint/2010/main" val="149007029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1"/>
          <p:cNvPicPr preferRelativeResize="0"/>
          <p:nvPr/>
        </p:nvPicPr>
        <p:blipFill rotWithShape="1">
          <a:blip r:embed="rId3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921000" y="2452540"/>
            <a:ext cx="7297238" cy="38928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Google Shape;168;p21"/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19100" y="330200"/>
            <a:ext cx="1691621" cy="1691621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1"/>
          <p:cNvSpPr txBox="1"/>
          <p:nvPr/>
        </p:nvSpPr>
        <p:spPr>
          <a:xfrm>
            <a:off x="419099" y="2037042"/>
            <a:ext cx="1691622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Yann </a:t>
            </a:r>
            <a:r>
              <a:rPr lang="en-US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LeCun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(NYU, FB)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999F422-5A05-2949-9909-95E7421F85DE}"/>
              </a:ext>
            </a:extLst>
          </p:cNvPr>
          <p:cNvSpPr txBox="1"/>
          <p:nvPr/>
        </p:nvSpPr>
        <p:spPr>
          <a:xfrm>
            <a:off x="2921000" y="546100"/>
            <a:ext cx="70739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First successful practical networks were created 30 years ago.</a:t>
            </a:r>
          </a:p>
          <a:p>
            <a:endParaRPr lang="en-US" sz="2000" dirty="0"/>
          </a:p>
          <a:p>
            <a:r>
              <a:rPr lang="en-US" sz="2000" dirty="0"/>
              <a:t>1989 - Yann </a:t>
            </a:r>
            <a:r>
              <a:rPr lang="en-US" sz="2000" dirty="0" err="1"/>
              <a:t>LeCun</a:t>
            </a:r>
            <a:r>
              <a:rPr lang="en-US" sz="2000" dirty="0"/>
              <a:t> at AT&amp;T in NJ, </a:t>
            </a:r>
          </a:p>
          <a:p>
            <a:r>
              <a:rPr lang="en-US" sz="2000" dirty="0"/>
              <a:t>Convolutional Neural Networks</a:t>
            </a:r>
          </a:p>
        </p:txBody>
      </p:sp>
    </p:spTree>
    <p:extLst>
      <p:ext uri="{BB962C8B-B14F-4D97-AF65-F5344CB8AC3E}">
        <p14:creationId xmlns:p14="http://schemas.microsoft.com/office/powerpoint/2010/main" val="29707795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9DDC151-30AC-9D4F-BE29-C0BD801CFD29}"/>
              </a:ext>
            </a:extLst>
          </p:cNvPr>
          <p:cNvSpPr txBox="1"/>
          <p:nvPr/>
        </p:nvSpPr>
        <p:spPr>
          <a:xfrm>
            <a:off x="2220540" y="838538"/>
            <a:ext cx="36377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Lots of progress was done </a:t>
            </a:r>
          </a:p>
          <a:p>
            <a:r>
              <a:rPr lang="en-US" sz="2000" dirty="0"/>
              <a:t>in Geoffrey Hinton's lab </a:t>
            </a:r>
          </a:p>
          <a:p>
            <a:r>
              <a:rPr lang="en-US" sz="2000" dirty="0"/>
              <a:t>at University of Toronto, Canada</a:t>
            </a:r>
          </a:p>
        </p:txBody>
      </p:sp>
      <p:pic>
        <p:nvPicPr>
          <p:cNvPr id="1026" name="Picture 2" descr="Geoffrey Hinton: The story of the British 'Godfather of AI' - who's not sat  down since 2005 | Science &amp; Tech News | Sky News">
            <a:extLst>
              <a:ext uri="{FF2B5EF4-FFF2-40B4-BE49-F238E27FC236}">
                <a16:creationId xmlns:a16="http://schemas.microsoft.com/office/drawing/2014/main" id="{8BD46AF2-67A8-4048-A536-0814E3696F6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353157" y="235855"/>
            <a:ext cx="1803400" cy="22210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699364F-663C-9F45-AF1A-F2526B13CB3E}"/>
              </a:ext>
            </a:extLst>
          </p:cNvPr>
          <p:cNvSpPr txBox="1"/>
          <p:nvPr/>
        </p:nvSpPr>
        <p:spPr>
          <a:xfrm>
            <a:off x="353157" y="2456885"/>
            <a:ext cx="180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Geoffrey Hinton</a:t>
            </a:r>
          </a:p>
        </p:txBody>
      </p:sp>
      <p:pic>
        <p:nvPicPr>
          <p:cNvPr id="6" name="Google Shape;422;p29">
            <a:extLst>
              <a:ext uri="{FF2B5EF4-FFF2-40B4-BE49-F238E27FC236}">
                <a16:creationId xmlns:a16="http://schemas.microsoft.com/office/drawing/2014/main" id="{BBAD00AD-A769-E34B-A1D8-4B5572D6A1DE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53157" y="3045005"/>
            <a:ext cx="3283759" cy="2148632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423;p29">
            <a:extLst>
              <a:ext uri="{FF2B5EF4-FFF2-40B4-BE49-F238E27FC236}">
                <a16:creationId xmlns:a16="http://schemas.microsoft.com/office/drawing/2014/main" id="{2B8C1A86-B0FF-4243-BEF1-DA5464192191}"/>
              </a:ext>
            </a:extLst>
          </p:cNvPr>
          <p:cNvPicPr preferRelativeResize="0"/>
          <p:nvPr/>
        </p:nvPicPr>
        <p:blipFill rotWithShape="1">
          <a:blip r:embed="rId4" cstate="email">
            <a:alphaModFix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273370" y="3741778"/>
            <a:ext cx="5160368" cy="2903718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Google Shape;425;p29">
            <a:extLst>
              <a:ext uri="{FF2B5EF4-FFF2-40B4-BE49-F238E27FC236}">
                <a16:creationId xmlns:a16="http://schemas.microsoft.com/office/drawing/2014/main" id="{19D8BBD7-BB1D-DB4C-BAD0-5CE055267D19}"/>
              </a:ext>
            </a:extLst>
          </p:cNvPr>
          <p:cNvSpPr txBox="1"/>
          <p:nvPr/>
        </p:nvSpPr>
        <p:spPr>
          <a:xfrm>
            <a:off x="353157" y="5193637"/>
            <a:ext cx="3283759" cy="9562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Alex </a:t>
            </a:r>
            <a:r>
              <a:rPr lang="en-US" sz="2000" dirty="0" err="1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Krizhevsky</a:t>
            </a:r>
            <a:endParaRPr lang="en-US"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lvl="0"/>
            <a:r>
              <a:rPr lang="en-US" sz="2000" dirty="0" err="1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AlexNet</a:t>
            </a:r>
            <a:r>
              <a:rPr lang="en-US" sz="20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– re-implemented </a:t>
            </a:r>
            <a:r>
              <a:rPr lang="en-US" sz="2000" dirty="0" err="1">
                <a:solidFill>
                  <a:schemeClr val="dk1"/>
                </a:solidFill>
                <a:ea typeface="Calibri"/>
                <a:cs typeface="Calibri"/>
                <a:sym typeface="Calibri"/>
              </a:rPr>
              <a:t>LeNet</a:t>
            </a:r>
            <a:r>
              <a:rPr lang="en-US" sz="2000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on GPU, 2012</a:t>
            </a:r>
            <a:endParaRPr sz="2000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3A6409-5E1D-4D48-BADB-F8700A184F22}"/>
              </a:ext>
            </a:extLst>
          </p:cNvPr>
          <p:cNvSpPr txBox="1"/>
          <p:nvPr/>
        </p:nvSpPr>
        <p:spPr>
          <a:xfrm>
            <a:off x="7823334" y="268510"/>
            <a:ext cx="349236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2006</a:t>
            </a:r>
          </a:p>
          <a:p>
            <a:r>
              <a:rPr lang="en-US" sz="2000" dirty="0"/>
              <a:t>Restricted Boltzmann Machine </a:t>
            </a:r>
          </a:p>
          <a:p>
            <a:r>
              <a:rPr lang="en-US" sz="2000" dirty="0"/>
              <a:t>Deep Belief Network</a:t>
            </a:r>
          </a:p>
        </p:txBody>
      </p:sp>
      <p:pic>
        <p:nvPicPr>
          <p:cNvPr id="10" name="Picture 2" descr="A name for layered directed graph as in a fully-connected neural network -  Mathematics Stack Exchange">
            <a:extLst>
              <a:ext uri="{FF2B5EF4-FFF2-40B4-BE49-F238E27FC236}">
                <a16:creationId xmlns:a16="http://schemas.microsoft.com/office/drawing/2014/main" id="{E83548CB-AE0E-2047-84CA-319431C186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640533" y="1346370"/>
            <a:ext cx="3496001" cy="17803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264938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</TotalTime>
  <Words>965</Words>
  <Application>Microsoft Macintosh PowerPoint</Application>
  <PresentationFormat>Widescreen</PresentationFormat>
  <Paragraphs>120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Lev Selector</dc:creator>
  <cp:lastModifiedBy>Lev Selector</cp:lastModifiedBy>
  <cp:revision>33</cp:revision>
  <dcterms:created xsi:type="dcterms:W3CDTF">2021-04-22T17:32:27Z</dcterms:created>
  <dcterms:modified xsi:type="dcterms:W3CDTF">2021-05-30T19:53:03Z</dcterms:modified>
</cp:coreProperties>
</file>

<file path=docProps/thumbnail.jpeg>
</file>